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7" r:id="rId4"/>
    <p:sldId id="260" r:id="rId5"/>
    <p:sldId id="264" r:id="rId6"/>
    <p:sldId id="265" r:id="rId7"/>
    <p:sldId id="262" r:id="rId8"/>
    <p:sldId id="263" r:id="rId9"/>
    <p:sldId id="266" r:id="rId10"/>
    <p:sldId id="269" r:id="rId11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bg1"/>
        </a:solidFill>
        <a:latin typeface="Verdan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bg1"/>
        </a:solidFill>
        <a:latin typeface="Verdan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bg1"/>
        </a:solidFill>
        <a:latin typeface="Verdan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bg1"/>
        </a:solidFill>
        <a:latin typeface="Verdan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bg1"/>
        </a:solidFill>
        <a:latin typeface="Verdan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600" kern="1200">
        <a:solidFill>
          <a:schemeClr val="bg1"/>
        </a:solidFill>
        <a:latin typeface="Verdan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1600" kern="1200">
        <a:solidFill>
          <a:schemeClr val="bg1"/>
        </a:solidFill>
        <a:latin typeface="Verdan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1600" kern="1200">
        <a:solidFill>
          <a:schemeClr val="bg1"/>
        </a:solidFill>
        <a:latin typeface="Verdan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1600" kern="1200">
        <a:solidFill>
          <a:schemeClr val="bg1"/>
        </a:solidFill>
        <a:latin typeface="Verdana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587B7C"/>
    <a:srgbClr val="FFFFFF"/>
    <a:srgbClr val="597974"/>
    <a:srgbClr val="61857F"/>
    <a:srgbClr val="54746F"/>
    <a:srgbClr val="99CC9B"/>
    <a:srgbClr val="33CCFF"/>
    <a:srgbClr val="0066CC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9068" autoAdjust="0"/>
    <p:restoredTop sz="83303" autoAdjust="0"/>
  </p:normalViewPr>
  <p:slideViewPr>
    <p:cSldViewPr>
      <p:cViewPr>
        <p:scale>
          <a:sx n="80" d="100"/>
          <a:sy n="80" d="100"/>
        </p:scale>
        <p:origin x="224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spcBef>
                <a:spcPct val="0"/>
              </a:spcBef>
              <a:buClrTx/>
              <a:buFontTx/>
              <a:buNone/>
              <a:defRPr sz="1200" b="1">
                <a:solidFill>
                  <a:srgbClr val="000099"/>
                </a:solidFill>
                <a:latin typeface="Gill Sans" pitchFamily="34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80000"/>
              </a:lnSpc>
              <a:spcBef>
                <a:spcPct val="0"/>
              </a:spcBef>
              <a:buClrTx/>
              <a:buFontTx/>
              <a:buNone/>
              <a:defRPr sz="1200" b="1">
                <a:solidFill>
                  <a:srgbClr val="000099"/>
                </a:solidFill>
                <a:latin typeface="Gill Sans" pitchFamily="34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89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spcBef>
                <a:spcPct val="0"/>
              </a:spcBef>
              <a:buClrTx/>
              <a:buFontTx/>
              <a:buNone/>
              <a:defRPr sz="1200" b="1">
                <a:solidFill>
                  <a:srgbClr val="000099"/>
                </a:solidFill>
                <a:latin typeface="Gill Sans" pitchFamily="34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89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80000"/>
              </a:lnSpc>
              <a:spcBef>
                <a:spcPct val="0"/>
              </a:spcBef>
              <a:buClrTx/>
              <a:buFontTx/>
              <a:buNone/>
              <a:defRPr sz="1200" b="1">
                <a:solidFill>
                  <a:srgbClr val="000099"/>
                </a:solidFill>
                <a:latin typeface="Gill Sans" pitchFamily="34" charset="0"/>
                <a:cs typeface="+mn-cs"/>
              </a:defRPr>
            </a:lvl1pPr>
          </a:lstStyle>
          <a:p>
            <a:pPr>
              <a:defRPr/>
            </a:pPr>
            <a:fld id="{A639FDDF-C540-4DCB-971F-7E351B66CA15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9341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spcBef>
                <a:spcPct val="0"/>
              </a:spcBef>
              <a:buClrTx/>
              <a:buFontTx/>
              <a:buNone/>
              <a:defRPr sz="1200" b="1">
                <a:solidFill>
                  <a:srgbClr val="000099"/>
                </a:solidFill>
                <a:latin typeface="Gill Sans" pitchFamily="34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3011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80000"/>
              </a:lnSpc>
              <a:spcBef>
                <a:spcPct val="0"/>
              </a:spcBef>
              <a:buClrTx/>
              <a:buFontTx/>
              <a:buNone/>
              <a:defRPr sz="1200" b="1">
                <a:solidFill>
                  <a:srgbClr val="000099"/>
                </a:solidFill>
                <a:latin typeface="Gill Sans" pitchFamily="34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3013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43014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spcBef>
                <a:spcPct val="0"/>
              </a:spcBef>
              <a:buClrTx/>
              <a:buFontTx/>
              <a:buNone/>
              <a:defRPr sz="1200" b="1">
                <a:solidFill>
                  <a:srgbClr val="000099"/>
                </a:solidFill>
                <a:latin typeface="Gill Sans" pitchFamily="34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3015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80000"/>
              </a:lnSpc>
              <a:spcBef>
                <a:spcPct val="0"/>
              </a:spcBef>
              <a:buClrTx/>
              <a:buFontTx/>
              <a:buNone/>
              <a:defRPr sz="1200" b="1">
                <a:solidFill>
                  <a:srgbClr val="000099"/>
                </a:solidFill>
                <a:latin typeface="Gill Sans" pitchFamily="34" charset="0"/>
                <a:cs typeface="+mn-cs"/>
              </a:defRPr>
            </a:lvl1pPr>
          </a:lstStyle>
          <a:p>
            <a:pPr>
              <a:defRPr/>
            </a:pPr>
            <a:fld id="{2E4686F6-DB71-4EFA-919A-79DDD8EA783A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57334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4686F6-DB71-4EFA-919A-79DDD8EA783A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78911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Il dubbio più</a:t>
            </a:r>
            <a:r>
              <a:rPr lang="it-IT" baseline="0" dirty="0" smtClean="0"/>
              <a:t> grande è quale sia la reale portata applicativa della norma?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Questa</a:t>
            </a:r>
            <a:r>
              <a:rPr lang="it-IT" baseline="0" dirty="0" smtClean="0"/>
              <a:t> norma sdogana tutti i casi, anche quelli nei quali è dubbia l’assoluta inesistenza di un interesse del calciatore? O la norma va interpretata nel senso che trova applicazione solo quando sussiste – ed è realmente effettivo – l’interesse del club?</a:t>
            </a:r>
          </a:p>
          <a:p>
            <a:endParaRPr lang="it-IT" baseline="0" dirty="0" smtClean="0"/>
          </a:p>
          <a:p>
            <a:r>
              <a:rPr lang="it-IT" baseline="0" dirty="0" smtClean="0"/>
              <a:t>Secondo me, se passa così, la chiave di lettura corretta è la prima. Quella più in linea con la finalità di fare chiarezza.</a:t>
            </a:r>
          </a:p>
          <a:p>
            <a:endParaRPr lang="it-IT" baseline="0" dirty="0" smtClean="0"/>
          </a:p>
          <a:p>
            <a:r>
              <a:rPr lang="it-IT" baseline="0" dirty="0" smtClean="0"/>
              <a:t>Poniamoci qualche riflessione:</a:t>
            </a:r>
          </a:p>
          <a:p>
            <a:pPr marL="171450" indent="-171450">
              <a:buFontTx/>
              <a:buChar char="-"/>
            </a:pPr>
            <a:r>
              <a:rPr lang="it-IT" baseline="0" dirty="0" smtClean="0"/>
              <a:t>Se l’agente e il calciatore hanno un mandato depositato, nel quale è prevista una commissione, la norma consente al calciatore di porre in capo al club il costo della procura senza vedersi tassato il fringe benefit? No, il compenso pagato dal club è riferito ad un’obbligazione di risultato (legato alla trattativa specifica) e solitamente i mandati tra agente e calciatore si riferisco ad un obbligo di durata (assistenza in un determinato periodo).</a:t>
            </a:r>
          </a:p>
          <a:p>
            <a:pPr marL="171450" indent="-171450">
              <a:buFontTx/>
              <a:buChar char="-"/>
            </a:pPr>
            <a:endParaRPr lang="it-IT" baseline="0" dirty="0" smtClean="0"/>
          </a:p>
          <a:p>
            <a:pPr marL="171450" indent="-171450">
              <a:buFontTx/>
              <a:buChar char="-"/>
            </a:pPr>
            <a:r>
              <a:rPr lang="it-IT" baseline="0" dirty="0" smtClean="0"/>
              <a:t>Ma (ammesso che sia possibile) se rendessi il mandato collegato ad una sessione di mercato o una specifica trattativa, cambierebbe qualcosa? Direi di no se il mandato fosse preesistente alla trattativa agente-club.</a:t>
            </a:r>
          </a:p>
          <a:p>
            <a:pPr marL="171450" indent="-171450">
              <a:buFontTx/>
              <a:buChar char="-"/>
            </a:pPr>
            <a:endParaRPr lang="it-IT" baseline="0" dirty="0" smtClean="0"/>
          </a:p>
          <a:p>
            <a:pPr marL="0" indent="0">
              <a:buFontTx/>
              <a:buNone/>
            </a:pPr>
            <a:r>
              <a:rPr lang="it-IT" baseline="0" dirty="0" smtClean="0"/>
              <a:t>Queste riflessioni mi portano ad un’altra conclusione. Se passasse questa norma sono sicuro che si vedranno sempre meno mandati depositati tra agenti e calciatori. Tutto passerà attraverso il mandato tra club e procuratore. Con buona pace dell’Agenzia delle Entrate. La norma finirebbe con il confutare le tesi degli uffici delle entrate che hanno spinto nella direzione del fringe benefit. Ma attenzione solo pro-futuro e non per il passato, perché il fondamento di questa norma è la modifica del regolamento e il venir meno del divieto di </a:t>
            </a:r>
            <a:r>
              <a:rPr lang="it-IT" baseline="0" smtClean="0"/>
              <a:t>doppio mandato.</a:t>
            </a:r>
            <a:endParaRPr lang="it-IT" baseline="0" dirty="0" smtClean="0"/>
          </a:p>
          <a:p>
            <a:pPr marL="0" indent="0">
              <a:buFontTx/>
              <a:buNone/>
            </a:pPr>
            <a:endParaRPr lang="it-IT" baseline="0" dirty="0" smtClean="0"/>
          </a:p>
          <a:p>
            <a:pPr marL="0" indent="0">
              <a:buFontTx/>
              <a:buNone/>
            </a:pPr>
            <a:endParaRPr lang="it-IT" baseline="0" dirty="0" smtClean="0"/>
          </a:p>
          <a:p>
            <a:pPr marL="171450" indent="-171450">
              <a:buFontTx/>
              <a:buChar char="-"/>
            </a:pPr>
            <a:endParaRPr lang="it-IT" baseline="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4686F6-DB71-4EFA-919A-79DDD8EA783A}" type="slidenum">
              <a:rPr lang="it-IT" smtClean="0"/>
              <a:pPr>
                <a:defRPr/>
              </a:pPr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3968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104775"/>
            <a:ext cx="3708400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38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2205038"/>
            <a:ext cx="7993062" cy="1728787"/>
          </a:xfrm>
          <a:prstGeom prst="rect">
            <a:avLst/>
          </a:prstGeom>
          <a:effectLst>
            <a:outerShdw dist="71842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FontTx/>
              <a:buNone/>
              <a:defRPr sz="3600" b="1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it-IT" noProof="0" smtClean="0"/>
              <a:t>Fare clic per modificare lo stile del sottotitolo dello schema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609600"/>
            <a:ext cx="9144000" cy="109120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/>
            <a:r>
              <a:rPr lang="it-IT" smtClean="0"/>
              <a:t>Fare clic per modificare lo stile del titolo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0718251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Titolo delle slide - Autore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F8BDC0-4181-44FA-A9A2-B0AE268660D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Segnaposto contenuto 2"/>
          <p:cNvSpPr>
            <a:spLocks noGrp="1"/>
          </p:cNvSpPr>
          <p:nvPr>
            <p:ph idx="12"/>
          </p:nvPr>
        </p:nvSpPr>
        <p:spPr>
          <a:xfrm rot="5400000">
            <a:off x="2357916" y="98471"/>
            <a:ext cx="4356161" cy="7848874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defRPr lang="it-IT" sz="24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defRPr lang="it-IT" sz="24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defRPr lang="it-IT" sz="24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defRPr lang="it-IT" sz="24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algn="l" rtl="0" eaLnBrk="1" fontAlgn="base" hangingPunct="1">
              <a:spcBef>
                <a:spcPct val="20000"/>
              </a:spcBef>
              <a:spcAft>
                <a:spcPct val="0"/>
              </a:spcAft>
              <a:defRPr lang="it-IT" sz="24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07207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343650" y="548680"/>
            <a:ext cx="2112963" cy="555525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Titolo delle slide - Autore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BC06B7-625A-4C76-8A99-5D6C289AE6E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Segnaposto contenuto 2"/>
          <p:cNvSpPr>
            <a:spLocks noGrp="1"/>
          </p:cNvSpPr>
          <p:nvPr>
            <p:ph idx="12"/>
          </p:nvPr>
        </p:nvSpPr>
        <p:spPr>
          <a:xfrm rot="5400000">
            <a:off x="629722" y="602528"/>
            <a:ext cx="5580300" cy="5616624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defRPr lang="it-IT" sz="24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defRPr lang="it-IT" sz="24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defRPr lang="it-IT" sz="24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defRPr lang="it-IT" sz="24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algn="l" rtl="0" eaLnBrk="1" fontAlgn="base" hangingPunct="1">
              <a:spcBef>
                <a:spcPct val="20000"/>
              </a:spcBef>
              <a:spcAft>
                <a:spcPct val="0"/>
              </a:spcAft>
              <a:defRPr lang="it-IT" sz="24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817094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114800"/>
          </a:xfrm>
          <a:prstGeom prst="rect">
            <a:avLst/>
          </a:prstGeom>
        </p:spPr>
        <p:txBody>
          <a:bodyPr/>
          <a:lstStyle>
            <a:lvl1pPr>
              <a:buClr>
                <a:schemeClr val="bg1"/>
              </a:buClr>
              <a:defRPr/>
            </a:lvl1pPr>
            <a:lvl2pPr>
              <a:buClr>
                <a:schemeClr val="bg1"/>
              </a:buClr>
              <a:defRPr/>
            </a:lvl2pPr>
            <a:lvl3pPr>
              <a:buClr>
                <a:schemeClr val="bg1"/>
              </a:buClr>
              <a:defRPr/>
            </a:lvl3pPr>
            <a:lvl4pPr>
              <a:buClr>
                <a:schemeClr val="bg1"/>
              </a:buClr>
              <a:defRPr/>
            </a:lvl4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Titolo delle slide - Autore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A1200-1129-4F6A-ABB0-97847CB2414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60226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Titolo delle slide - Autore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88A77-6980-48D3-B990-866A1BBEA98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01316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Titolo delle slide - Autore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3861D-E010-437B-8ACB-4152446BE16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Segnaposto contenuto 2"/>
          <p:cNvSpPr>
            <a:spLocks noGrp="1"/>
          </p:cNvSpPr>
          <p:nvPr>
            <p:ph idx="1"/>
          </p:nvPr>
        </p:nvSpPr>
        <p:spPr>
          <a:xfrm>
            <a:off x="611560" y="1989138"/>
            <a:ext cx="3887787" cy="4114800"/>
          </a:xfrm>
          <a:prstGeom prst="rect">
            <a:avLst/>
          </a:prstGeom>
        </p:spPr>
        <p:txBody>
          <a:bodyPr/>
          <a:lstStyle>
            <a:lvl1pPr>
              <a:buClr>
                <a:schemeClr val="bg1"/>
              </a:buClr>
              <a:defRPr/>
            </a:lvl1pPr>
            <a:lvl2pPr>
              <a:buClr>
                <a:schemeClr val="bg1"/>
              </a:buClr>
              <a:defRPr/>
            </a:lvl2pPr>
            <a:lvl3pPr>
              <a:buClr>
                <a:schemeClr val="bg1"/>
              </a:buClr>
              <a:defRPr/>
            </a:lvl3pPr>
            <a:lvl4pPr>
              <a:buClr>
                <a:schemeClr val="bg1"/>
              </a:buClr>
              <a:defRPr/>
            </a:lvl4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8" name="Segnaposto contenuto 2"/>
          <p:cNvSpPr>
            <a:spLocks noGrp="1"/>
          </p:cNvSpPr>
          <p:nvPr>
            <p:ph idx="12"/>
          </p:nvPr>
        </p:nvSpPr>
        <p:spPr>
          <a:xfrm>
            <a:off x="4572000" y="1988840"/>
            <a:ext cx="3887787" cy="4114800"/>
          </a:xfrm>
          <a:prstGeom prst="rect">
            <a:avLst/>
          </a:prstGeom>
        </p:spPr>
        <p:txBody>
          <a:bodyPr/>
          <a:lstStyle>
            <a:lvl1pPr>
              <a:buClr>
                <a:schemeClr val="bg1"/>
              </a:buClr>
              <a:defRPr/>
            </a:lvl1pPr>
            <a:lvl2pPr>
              <a:buClr>
                <a:schemeClr val="bg1"/>
              </a:buClr>
              <a:defRPr/>
            </a:lvl2pPr>
            <a:lvl3pPr>
              <a:buClr>
                <a:schemeClr val="bg1"/>
              </a:buClr>
              <a:defRPr/>
            </a:lvl3pPr>
            <a:lvl4pPr>
              <a:buClr>
                <a:schemeClr val="bg1"/>
              </a:buClr>
              <a:defRPr/>
            </a:lvl4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606096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11560" y="1772816"/>
            <a:ext cx="3896172" cy="61808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4008" y="1772816"/>
            <a:ext cx="4041775" cy="61808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Titolo delle slide - Autore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F60A6-6EFB-4A00-A55F-D9CF3449C68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109061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10" name="Segnaposto contenuto 2"/>
          <p:cNvSpPr>
            <a:spLocks noGrp="1"/>
          </p:cNvSpPr>
          <p:nvPr>
            <p:ph idx="12"/>
          </p:nvPr>
        </p:nvSpPr>
        <p:spPr>
          <a:xfrm>
            <a:off x="611560" y="2420888"/>
            <a:ext cx="3887787" cy="367240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defRPr lang="it-IT" sz="24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defRPr lang="it-IT" sz="24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defRPr lang="it-IT" sz="24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defRPr lang="it-IT" sz="24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algn="l" rtl="0" eaLnBrk="1" fontAlgn="base" hangingPunct="1">
              <a:spcBef>
                <a:spcPct val="20000"/>
              </a:spcBef>
              <a:spcAft>
                <a:spcPct val="0"/>
              </a:spcAft>
              <a:defRPr lang="it-IT" sz="24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11" name="Segnaposto contenuto 2"/>
          <p:cNvSpPr>
            <a:spLocks noGrp="1"/>
          </p:cNvSpPr>
          <p:nvPr>
            <p:ph idx="13"/>
          </p:nvPr>
        </p:nvSpPr>
        <p:spPr>
          <a:xfrm>
            <a:off x="4644008" y="2420888"/>
            <a:ext cx="3887787" cy="367240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defRPr lang="it-IT" sz="24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defRPr lang="it-IT" sz="24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defRPr lang="it-IT" sz="24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defRPr lang="it-IT" sz="24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algn="l" rtl="0" eaLnBrk="1" fontAlgn="base" hangingPunct="1">
              <a:spcBef>
                <a:spcPct val="20000"/>
              </a:spcBef>
              <a:spcAft>
                <a:spcPct val="0"/>
              </a:spcAft>
              <a:defRPr lang="it-IT" sz="24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834614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Titolo delle slide - Autore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E64F7-4DD5-419D-ACD0-1D36E435A9E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70273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Titolo delle slide - Autore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1C7687-0176-4B0C-8690-303FADA67E8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6827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Titolo delle slide - Autore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FD13C7-C3E3-4CD7-B634-E12F42D5F3C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Segnaposto contenuto 2"/>
          <p:cNvSpPr>
            <a:spLocks noGrp="1"/>
          </p:cNvSpPr>
          <p:nvPr>
            <p:ph idx="12"/>
          </p:nvPr>
        </p:nvSpPr>
        <p:spPr>
          <a:xfrm>
            <a:off x="3635896" y="908720"/>
            <a:ext cx="4824536" cy="5184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defRPr lang="it-IT" sz="24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defRPr lang="it-IT" sz="24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defRPr lang="it-IT" sz="24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defRPr lang="it-IT" sz="24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algn="l" rtl="0" eaLnBrk="1" fontAlgn="base" hangingPunct="1">
              <a:spcBef>
                <a:spcPct val="20000"/>
              </a:spcBef>
              <a:spcAft>
                <a:spcPct val="0"/>
              </a:spcAft>
              <a:defRPr lang="it-IT" sz="24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256943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Titolo delle slide - Autore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34915-0EAE-41AB-AEA9-521960523EB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54432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609600"/>
            <a:ext cx="9144000" cy="10906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000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Fare </a:t>
            </a:r>
            <a:r>
              <a:rPr lang="en-GB" dirty="0" err="1" smtClean="0"/>
              <a:t>clic</a:t>
            </a:r>
            <a:r>
              <a:rPr lang="en-GB" dirty="0" smtClean="0"/>
              <a:t> per </a:t>
            </a:r>
            <a:r>
              <a:rPr lang="en-GB" dirty="0" err="1" smtClean="0"/>
              <a:t>modificare</a:t>
            </a:r>
            <a:r>
              <a:rPr lang="en-GB" dirty="0" smtClean="0"/>
              <a:t> lo stile del </a:t>
            </a:r>
            <a:r>
              <a:rPr lang="en-GB" dirty="0" err="1" smtClean="0"/>
              <a:t>titolo</a:t>
            </a:r>
            <a:endParaRPr lang="en-GB" dirty="0" smtClean="0"/>
          </a:p>
        </p:txBody>
      </p:sp>
      <p:sp>
        <p:nvSpPr>
          <p:cNvPr id="28058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248400"/>
            <a:ext cx="6410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 dirty="0" err="1" smtClean="0">
                <a:cs typeface="+mn-cs"/>
              </a:defRPr>
            </a:lvl1pPr>
          </a:lstStyle>
          <a:p>
            <a:pPr>
              <a:defRPr/>
            </a:pPr>
            <a:r>
              <a:rPr lang="en-GB"/>
              <a:t>Titolo delle slide - Autore</a:t>
            </a:r>
          </a:p>
        </p:txBody>
      </p:sp>
      <p:sp>
        <p:nvSpPr>
          <p:cNvPr id="28058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80288" y="6248400"/>
            <a:ext cx="10779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cs typeface="+mn-cs"/>
              </a:defRPr>
            </a:lvl1pPr>
          </a:lstStyle>
          <a:p>
            <a:pPr>
              <a:defRPr/>
            </a:pPr>
            <a:fld id="{69284159-8B33-407A-B4B6-03F1CE98425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1031" name="Picture 8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104775"/>
            <a:ext cx="3708400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marL="571500" indent="-5715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113F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marL="571500" indent="-5715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113F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marL="571500" indent="-5715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113F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marL="571500" indent="-5715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113F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marL="571500" indent="-5715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113F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10287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113F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14859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113F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9431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113F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24003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113F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CCFF"/>
        </a:buClr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CCFF"/>
        </a:buClr>
        <a:buFont typeface="Times New Roman" pitchFamily="18" charset="0"/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99CCFF"/>
        </a:buClr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99CCFF"/>
        </a:buClr>
        <a:buFont typeface="Times New Roman" pitchFamily="18" charset="0"/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m.tenore@maisto.i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La fiscalità dei compensi corrisposti ai procuratori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1090613"/>
          </a:xfrm>
        </p:spPr>
        <p:txBody>
          <a:bodyPr/>
          <a:lstStyle/>
          <a:p>
            <a:pPr>
              <a:defRPr/>
            </a:pPr>
            <a:r>
              <a:rPr lang="it-IT" dirty="0" smtClean="0"/>
              <a:t>Dott. Mario Tenore</a:t>
            </a:r>
            <a:endParaRPr lang="it-I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>
                <a:hlinkClick r:id="rId2"/>
              </a:rPr>
              <a:t>m.tenore@maisto.it</a:t>
            </a:r>
            <a:endParaRPr lang="it-IT" dirty="0" smtClean="0"/>
          </a:p>
          <a:p>
            <a:pPr>
              <a:defRPr/>
            </a:pP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1090613"/>
          </a:xfrm>
        </p:spPr>
        <p:txBody>
          <a:bodyPr/>
          <a:lstStyle/>
          <a:p>
            <a:pPr>
              <a:defRPr/>
            </a:pPr>
            <a:r>
              <a:rPr lang="it-IT" dirty="0" smtClean="0"/>
              <a:t>Dott. Mario Tenore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714707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Compensi corrisposti dai club ai procuratori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dirty="0"/>
              <a:t>Compensi ai procuratori e fringe benefit per i calciatori</a:t>
            </a:r>
          </a:p>
          <a:p>
            <a:endParaRPr lang="it-IT" sz="2400" dirty="0" smtClean="0"/>
          </a:p>
          <a:p>
            <a:r>
              <a:rPr lang="it-IT" sz="2400" dirty="0" smtClean="0"/>
              <a:t>Rischio fiscale richiede un’analisi «caso per caso»</a:t>
            </a:r>
            <a:endParaRPr lang="it-IT" sz="24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Mario Tenore – Maisto e </a:t>
            </a:r>
            <a:r>
              <a:rPr lang="en-GB" dirty="0" err="1" smtClean="0"/>
              <a:t>associati</a:t>
            </a:r>
            <a:r>
              <a:rPr lang="en-GB" dirty="0" smtClean="0"/>
              <a:t> (Milano)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A1200-1129-4F6A-ABB0-97847CB2414F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82240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 smtClean="0"/>
              <a:t>Sviluppi normativi fiscali e regolamentari</a:t>
            </a:r>
            <a:endParaRPr lang="it-IT" sz="32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Mario Tenore – Maisto e </a:t>
            </a:r>
            <a:r>
              <a:rPr lang="en-GB" dirty="0" err="1" smtClean="0"/>
              <a:t>associati</a:t>
            </a:r>
            <a:r>
              <a:rPr lang="en-GB" dirty="0" smtClean="0"/>
              <a:t> (Milano)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A1200-1129-4F6A-ABB0-97847CB2414F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cxnSp>
        <p:nvCxnSpPr>
          <p:cNvPr id="7" name="Connettore 1 6"/>
          <p:cNvCxnSpPr/>
          <p:nvPr/>
        </p:nvCxnSpPr>
        <p:spPr bwMode="auto">
          <a:xfrm>
            <a:off x="107504" y="3212976"/>
            <a:ext cx="7920880" cy="0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1644158" y="2236802"/>
            <a:ext cx="8386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/>
              <a:t>2013</a:t>
            </a:r>
            <a:endParaRPr lang="it-IT" sz="2000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3013229" y="2236802"/>
            <a:ext cx="8386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/>
              <a:t>2014</a:t>
            </a:r>
            <a:endParaRPr lang="it-IT" sz="2000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4499992" y="2236802"/>
            <a:ext cx="8386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/>
              <a:t>2015</a:t>
            </a:r>
            <a:endParaRPr lang="it-IT" sz="2000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6156176" y="2236802"/>
            <a:ext cx="8386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/>
              <a:t>2016</a:t>
            </a:r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7596336" y="2236802"/>
            <a:ext cx="8386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/>
              <a:t>2017</a:t>
            </a:r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3383966" y="5267654"/>
            <a:ext cx="31217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err="1" smtClean="0">
                <a:solidFill>
                  <a:srgbClr val="FFFF00"/>
                </a:solidFill>
              </a:rPr>
              <a:t>Cd</a:t>
            </a:r>
            <a:r>
              <a:rPr lang="it-IT" dirty="0" smtClean="0">
                <a:solidFill>
                  <a:srgbClr val="FFFF00"/>
                </a:solidFill>
              </a:rPr>
              <a:t>. «Norma del 15%»</a:t>
            </a:r>
          </a:p>
        </p:txBody>
      </p:sp>
      <p:cxnSp>
        <p:nvCxnSpPr>
          <p:cNvPr id="18" name="Connettore 1 17"/>
          <p:cNvCxnSpPr/>
          <p:nvPr/>
        </p:nvCxnSpPr>
        <p:spPr bwMode="auto">
          <a:xfrm flipV="1">
            <a:off x="2131611" y="2996952"/>
            <a:ext cx="0" cy="216024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9" name="CasellaDiTesto 18"/>
          <p:cNvSpPr txBox="1"/>
          <p:nvPr/>
        </p:nvSpPr>
        <p:spPr>
          <a:xfrm>
            <a:off x="927574" y="3547755"/>
            <a:ext cx="19162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FF00"/>
                </a:solidFill>
              </a:rPr>
              <a:t>1° gennaio 2013</a:t>
            </a:r>
          </a:p>
        </p:txBody>
      </p:sp>
      <p:sp>
        <p:nvSpPr>
          <p:cNvPr id="21" name="CasellaDiTesto 20"/>
          <p:cNvSpPr txBox="1"/>
          <p:nvPr/>
        </p:nvSpPr>
        <p:spPr>
          <a:xfrm>
            <a:off x="5868144" y="3573016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FF00"/>
                </a:solidFill>
              </a:rPr>
              <a:t>31 dicembre 2015</a:t>
            </a:r>
          </a:p>
        </p:txBody>
      </p:sp>
      <p:cxnSp>
        <p:nvCxnSpPr>
          <p:cNvPr id="22" name="Connettore 1 21"/>
          <p:cNvCxnSpPr/>
          <p:nvPr/>
        </p:nvCxnSpPr>
        <p:spPr bwMode="auto">
          <a:xfrm flipV="1">
            <a:off x="6660232" y="2975466"/>
            <a:ext cx="0" cy="216024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4" name="CasellaDiTesto 23"/>
          <p:cNvSpPr txBox="1"/>
          <p:nvPr/>
        </p:nvSpPr>
        <p:spPr>
          <a:xfrm>
            <a:off x="131991" y="5236876"/>
            <a:ext cx="15121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olidFill>
                  <a:srgbClr val="FFFF00"/>
                </a:solidFill>
              </a:rPr>
              <a:t>FISCALE</a:t>
            </a:r>
          </a:p>
        </p:txBody>
      </p:sp>
      <p:sp>
        <p:nvSpPr>
          <p:cNvPr id="26" name="CasellaDiTesto 25"/>
          <p:cNvSpPr txBox="1"/>
          <p:nvPr/>
        </p:nvSpPr>
        <p:spPr>
          <a:xfrm>
            <a:off x="152340" y="3933056"/>
            <a:ext cx="2700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olidFill>
                  <a:srgbClr val="0000FF"/>
                </a:solidFill>
              </a:rPr>
              <a:t>REGOLAMENTARE</a:t>
            </a:r>
          </a:p>
        </p:txBody>
      </p:sp>
      <p:cxnSp>
        <p:nvCxnSpPr>
          <p:cNvPr id="27" name="Connettore 1 26"/>
          <p:cNvCxnSpPr/>
          <p:nvPr/>
        </p:nvCxnSpPr>
        <p:spPr bwMode="auto">
          <a:xfrm flipV="1">
            <a:off x="5580112" y="2996952"/>
            <a:ext cx="0" cy="216024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8" name="CasellaDiTesto 27"/>
          <p:cNvSpPr txBox="1"/>
          <p:nvPr/>
        </p:nvSpPr>
        <p:spPr>
          <a:xfrm>
            <a:off x="4788024" y="2636912"/>
            <a:ext cx="1656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00FF"/>
                </a:solidFill>
              </a:rPr>
              <a:t>1 aprile 2015</a:t>
            </a:r>
          </a:p>
        </p:txBody>
      </p:sp>
      <p:sp>
        <p:nvSpPr>
          <p:cNvPr id="35" name="Freccia a destra 34"/>
          <p:cNvSpPr/>
          <p:nvPr/>
        </p:nvSpPr>
        <p:spPr bwMode="auto">
          <a:xfrm>
            <a:off x="72008" y="5517232"/>
            <a:ext cx="2123728" cy="611386"/>
          </a:xfrm>
          <a:prstGeom prst="rightArrow">
            <a:avLst/>
          </a:prstGeom>
          <a:solidFill>
            <a:srgbClr val="587B7C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CCFF"/>
              </a:buClr>
              <a:buSzTx/>
              <a:tabLst/>
            </a:pPr>
            <a:r>
              <a:rPr kumimoji="0" lang="it-IT" sz="1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</a:rPr>
              <a:t>Vuoto Normativo</a:t>
            </a:r>
          </a:p>
        </p:txBody>
      </p:sp>
      <p:sp>
        <p:nvSpPr>
          <p:cNvPr id="36" name="Freccia a destra 35"/>
          <p:cNvSpPr/>
          <p:nvPr/>
        </p:nvSpPr>
        <p:spPr bwMode="auto">
          <a:xfrm>
            <a:off x="2195736" y="5517232"/>
            <a:ext cx="4536504" cy="611386"/>
          </a:xfrm>
          <a:prstGeom prst="rightArrow">
            <a:avLst/>
          </a:prstGeom>
          <a:solidFill>
            <a:srgbClr val="587B7C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CCFF"/>
              </a:buClr>
              <a:buSzTx/>
              <a:tabLst/>
            </a:pPr>
            <a:r>
              <a:rPr kumimoji="0" lang="it-IT" sz="1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</a:rPr>
              <a:t>Disciplina specifica</a:t>
            </a:r>
          </a:p>
        </p:txBody>
      </p:sp>
      <p:sp>
        <p:nvSpPr>
          <p:cNvPr id="37" name="Freccia a destra 36"/>
          <p:cNvSpPr/>
          <p:nvPr/>
        </p:nvSpPr>
        <p:spPr bwMode="auto">
          <a:xfrm>
            <a:off x="6732240" y="5517232"/>
            <a:ext cx="2196244" cy="611386"/>
          </a:xfrm>
          <a:prstGeom prst="rightArrow">
            <a:avLst/>
          </a:prstGeom>
          <a:solidFill>
            <a:srgbClr val="587B7C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CCFF"/>
              </a:buClr>
              <a:buSzTx/>
              <a:tabLst/>
            </a:pPr>
            <a:r>
              <a:rPr kumimoji="0" lang="it-IT" sz="1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</a:rPr>
              <a:t>Vuoto Normativo</a:t>
            </a:r>
          </a:p>
        </p:txBody>
      </p:sp>
      <p:sp>
        <p:nvSpPr>
          <p:cNvPr id="38" name="Freccia a destra 37"/>
          <p:cNvSpPr/>
          <p:nvPr/>
        </p:nvSpPr>
        <p:spPr bwMode="auto">
          <a:xfrm>
            <a:off x="72008" y="4312121"/>
            <a:ext cx="5559739" cy="611386"/>
          </a:xfrm>
          <a:prstGeom prst="right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CCFF"/>
              </a:buClr>
              <a:buSzTx/>
              <a:tabLst/>
            </a:pPr>
            <a:r>
              <a:rPr kumimoji="0" lang="it-IT" sz="14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Verdana" pitchFamily="34" charset="0"/>
                <a:sym typeface="Wingdings" panose="05000000000000000000" pitchFamily="2" charset="2"/>
              </a:rPr>
              <a:t>Divieto doppio mandato</a:t>
            </a:r>
            <a:endParaRPr kumimoji="0" lang="it-IT" sz="14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Verdana" pitchFamily="34" charset="0"/>
            </a:endParaRPr>
          </a:p>
        </p:txBody>
      </p:sp>
      <p:sp>
        <p:nvSpPr>
          <p:cNvPr id="39" name="Freccia a destra 38"/>
          <p:cNvSpPr/>
          <p:nvPr/>
        </p:nvSpPr>
        <p:spPr bwMode="auto">
          <a:xfrm>
            <a:off x="5662840" y="4312121"/>
            <a:ext cx="3456384" cy="611386"/>
          </a:xfrm>
          <a:prstGeom prst="right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20000"/>
              </a:spcBef>
              <a:buClr>
                <a:srgbClr val="99CCFF"/>
              </a:buClr>
            </a:pPr>
            <a:r>
              <a:rPr lang="it-IT" sz="1400" dirty="0">
                <a:solidFill>
                  <a:srgbClr val="0000FF"/>
                </a:solidFill>
                <a:latin typeface="Verdana" pitchFamily="34" charset="0"/>
                <a:sym typeface="Wingdings" panose="05000000000000000000" pitchFamily="2" charset="2"/>
              </a:rPr>
              <a:t>Doppio mandato</a:t>
            </a:r>
            <a:endParaRPr lang="it-IT" sz="1400" dirty="0">
              <a:solidFill>
                <a:srgbClr val="0000FF"/>
              </a:solidFill>
              <a:latin typeface="Verdana" pitchFamily="34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179512" y="2308810"/>
            <a:ext cx="8386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/>
              <a:t>2012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3798211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21" grpId="0"/>
      <p:bldP spid="28" grpId="0"/>
      <p:bldP spid="35" grpId="0" animBg="1"/>
      <p:bldP spid="36" grpId="0" animBg="1"/>
      <p:bldP spid="37" grpId="0" animBg="1"/>
      <p:bldP spid="38" grpId="0" animBg="1"/>
      <p:bldP spid="3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 smtClean="0"/>
              <a:t>Fino al 1° gennaio 2014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7584" y="1916832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it-IT" sz="2000" u="sng" dirty="0" smtClean="0"/>
              <a:t>Fino al 31° dicembre 2012</a:t>
            </a:r>
          </a:p>
          <a:p>
            <a:pPr lvl="1"/>
            <a:r>
              <a:rPr lang="it-IT" sz="1800" cap="small" dirty="0">
                <a:sym typeface="Wingdings" panose="05000000000000000000" pitchFamily="2" charset="2"/>
              </a:rPr>
              <a:t>Fiscale</a:t>
            </a:r>
            <a:r>
              <a:rPr lang="it-IT" sz="1800" dirty="0">
                <a:sym typeface="Wingdings" panose="05000000000000000000" pitchFamily="2" charset="2"/>
              </a:rPr>
              <a:t> 		 Assenza norme</a:t>
            </a:r>
            <a:endParaRPr lang="it-IT" sz="1600" dirty="0"/>
          </a:p>
          <a:p>
            <a:pPr lvl="1"/>
            <a:r>
              <a:rPr lang="it-IT" sz="1800" cap="small" dirty="0" smtClean="0"/>
              <a:t>Regolamentare</a:t>
            </a:r>
            <a:r>
              <a:rPr lang="it-IT" sz="1800" dirty="0" smtClean="0"/>
              <a:t> 	</a:t>
            </a:r>
            <a:r>
              <a:rPr lang="it-IT" sz="1800" dirty="0" smtClean="0">
                <a:sym typeface="Wingdings" panose="05000000000000000000" pitchFamily="2" charset="2"/>
              </a:rPr>
              <a:t> Divieto «doppio mandato»</a:t>
            </a:r>
          </a:p>
          <a:p>
            <a:pPr lvl="1"/>
            <a:endParaRPr lang="it-IT" sz="2400" dirty="0" smtClean="0"/>
          </a:p>
          <a:p>
            <a:pPr marL="0" lvl="1" indent="0">
              <a:buNone/>
            </a:pPr>
            <a:r>
              <a:rPr lang="it-IT" sz="2000" u="sng" dirty="0">
                <a:ea typeface="+mn-ea"/>
                <a:cs typeface="+mn-cs"/>
              </a:rPr>
              <a:t>Pronunce di giurisprudenza di </a:t>
            </a:r>
            <a:r>
              <a:rPr lang="it-IT" sz="2000" u="sng" dirty="0" smtClean="0">
                <a:ea typeface="+mn-ea"/>
                <a:cs typeface="+mn-cs"/>
              </a:rPr>
              <a:t>merito</a:t>
            </a:r>
          </a:p>
          <a:p>
            <a:pPr marL="0" lvl="1" indent="0">
              <a:buNone/>
            </a:pPr>
            <a:endParaRPr lang="it-IT" sz="2000" u="sng" dirty="0">
              <a:ea typeface="+mn-ea"/>
              <a:cs typeface="+mn-cs"/>
            </a:endParaRPr>
          </a:p>
          <a:p>
            <a:endParaRPr lang="it-IT" sz="28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Mario Tenore – Maisto e </a:t>
            </a:r>
            <a:r>
              <a:rPr lang="en-GB" dirty="0" err="1"/>
              <a:t>associati</a:t>
            </a:r>
            <a:r>
              <a:rPr lang="en-GB" dirty="0"/>
              <a:t> (Milano)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A1200-1129-4F6A-ABB0-97847CB2414F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75431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 smtClean="0"/>
              <a:t>Fino al 1° gennaio 2014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7584" y="1916832"/>
            <a:ext cx="7772400" cy="41148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it-IT" sz="18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it-IT" sz="2000" u="sng" dirty="0" smtClean="0"/>
              <a:t>Da 1° </a:t>
            </a:r>
            <a:r>
              <a:rPr lang="it-IT" sz="2000" u="sng" dirty="0"/>
              <a:t>gennaio </a:t>
            </a:r>
            <a:r>
              <a:rPr lang="it-IT" sz="2000" u="sng" dirty="0" smtClean="0"/>
              <a:t>2013 fino a 1° aprile 2015</a:t>
            </a:r>
            <a:endParaRPr lang="it-IT" sz="2000" u="sng" dirty="0"/>
          </a:p>
          <a:p>
            <a:pPr lvl="1"/>
            <a:r>
              <a:rPr lang="it-IT" sz="1800" b="1" cap="small" dirty="0">
                <a:sym typeface="Wingdings" panose="05000000000000000000" pitchFamily="2" charset="2"/>
              </a:rPr>
              <a:t>Fiscale</a:t>
            </a:r>
            <a:r>
              <a:rPr lang="it-IT" sz="1800" b="1" dirty="0">
                <a:sym typeface="Wingdings" panose="05000000000000000000" pitchFamily="2" charset="2"/>
              </a:rPr>
              <a:t> 		 Norma del </a:t>
            </a:r>
            <a:r>
              <a:rPr lang="it-IT" sz="1800" b="1" dirty="0" smtClean="0">
                <a:sym typeface="Wingdings" panose="05000000000000000000" pitchFamily="2" charset="2"/>
              </a:rPr>
              <a:t>cd. 15</a:t>
            </a:r>
            <a:r>
              <a:rPr lang="it-IT" sz="1800" b="1" dirty="0">
                <a:sym typeface="Wingdings" panose="05000000000000000000" pitchFamily="2" charset="2"/>
              </a:rPr>
              <a:t>%</a:t>
            </a:r>
            <a:endParaRPr lang="it-IT" sz="1800" b="1" dirty="0"/>
          </a:p>
          <a:p>
            <a:pPr lvl="1"/>
            <a:r>
              <a:rPr lang="it-IT" sz="1800" dirty="0" smtClean="0">
                <a:sym typeface="Wingdings" panose="05000000000000000000" pitchFamily="2" charset="2"/>
              </a:rPr>
              <a:t>R</a:t>
            </a:r>
            <a:r>
              <a:rPr lang="it-IT" sz="1800" cap="small" dirty="0" smtClean="0">
                <a:sym typeface="Wingdings" panose="05000000000000000000" pitchFamily="2" charset="2"/>
              </a:rPr>
              <a:t>egolamentare</a:t>
            </a:r>
            <a:r>
              <a:rPr lang="it-IT" sz="1800" dirty="0" smtClean="0">
                <a:sym typeface="Wingdings" panose="05000000000000000000" pitchFamily="2" charset="2"/>
              </a:rPr>
              <a:t> 	 Divieto «doppio mandato»</a:t>
            </a:r>
            <a:endParaRPr lang="it-IT" sz="18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it-IT" sz="2000" u="sng" dirty="0" smtClean="0"/>
              <a:t>Da </a:t>
            </a:r>
            <a:r>
              <a:rPr lang="it-IT" sz="2000" u="sng" dirty="0"/>
              <a:t>1° </a:t>
            </a:r>
            <a:r>
              <a:rPr lang="it-IT" sz="2000" u="sng" dirty="0" smtClean="0"/>
              <a:t>aprile 2015 a 31 dicembre 2015</a:t>
            </a:r>
            <a:endParaRPr lang="it-IT" sz="2000" u="sng" dirty="0"/>
          </a:p>
          <a:p>
            <a:pPr lvl="1"/>
            <a:r>
              <a:rPr lang="it-IT" sz="1800" b="1" cap="small" dirty="0">
                <a:sym typeface="Wingdings" panose="05000000000000000000" pitchFamily="2" charset="2"/>
              </a:rPr>
              <a:t>Fiscale</a:t>
            </a:r>
            <a:r>
              <a:rPr lang="it-IT" sz="1800" b="1" dirty="0">
                <a:sym typeface="Wingdings" panose="05000000000000000000" pitchFamily="2" charset="2"/>
              </a:rPr>
              <a:t> 		 Norma del </a:t>
            </a:r>
            <a:r>
              <a:rPr lang="it-IT" sz="1800" b="1" dirty="0" smtClean="0">
                <a:sym typeface="Wingdings" panose="05000000000000000000" pitchFamily="2" charset="2"/>
              </a:rPr>
              <a:t>cd. 15</a:t>
            </a:r>
            <a:r>
              <a:rPr lang="it-IT" sz="1800" b="1" dirty="0">
                <a:sym typeface="Wingdings" panose="05000000000000000000" pitchFamily="2" charset="2"/>
              </a:rPr>
              <a:t>%</a:t>
            </a:r>
          </a:p>
          <a:p>
            <a:pPr lvl="1"/>
            <a:r>
              <a:rPr lang="it-IT" sz="1800" cap="small" dirty="0" smtClean="0">
                <a:sym typeface="Wingdings" panose="05000000000000000000" pitchFamily="2" charset="2"/>
              </a:rPr>
              <a:t>Regolamentare</a:t>
            </a:r>
            <a:r>
              <a:rPr lang="it-IT" sz="1800" dirty="0" smtClean="0">
                <a:sym typeface="Wingdings" panose="05000000000000000000" pitchFamily="2" charset="2"/>
              </a:rPr>
              <a:t> 	 Sì «doppio mandato»</a:t>
            </a:r>
            <a:endParaRPr lang="it-IT" sz="1800" dirty="0">
              <a:sym typeface="Wingdings" panose="05000000000000000000" pitchFamily="2" charset="2"/>
            </a:endParaRPr>
          </a:p>
          <a:p>
            <a:pPr lvl="1"/>
            <a:endParaRPr lang="it-IT" sz="2400" dirty="0" smtClean="0"/>
          </a:p>
          <a:p>
            <a:pPr marL="0" indent="0">
              <a:buNone/>
            </a:pPr>
            <a:r>
              <a:rPr lang="it-IT" sz="2000" u="sng" dirty="0" smtClean="0"/>
              <a:t>Criticità legate all’applicazione della norma del cd. 15%</a:t>
            </a:r>
          </a:p>
          <a:p>
            <a:endParaRPr lang="it-IT" sz="28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Mario Tenore – Maisto e </a:t>
            </a:r>
            <a:r>
              <a:rPr lang="en-GB" dirty="0" err="1"/>
              <a:t>associati</a:t>
            </a:r>
            <a:r>
              <a:rPr lang="en-GB" dirty="0"/>
              <a:t> (Milano)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A1200-1129-4F6A-ABB0-97847CB2414F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55324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 smtClean="0"/>
              <a:t>Fino al 1° gennaio 2014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7584" y="1916832"/>
            <a:ext cx="7772400" cy="41148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it-IT" sz="2000" u="sng" dirty="0" smtClean="0">
                <a:sym typeface="Wingdings" panose="05000000000000000000" pitchFamily="2" charset="2"/>
              </a:rPr>
              <a:t>Da 1° gennaio 2016 ad oggi</a:t>
            </a:r>
            <a:endParaRPr lang="it-IT" sz="2000" u="sng" dirty="0"/>
          </a:p>
          <a:p>
            <a:pPr lvl="1"/>
            <a:r>
              <a:rPr lang="it-IT" sz="1800" cap="small" dirty="0">
                <a:sym typeface="Wingdings" panose="05000000000000000000" pitchFamily="2" charset="2"/>
              </a:rPr>
              <a:t>Fiscale</a:t>
            </a:r>
            <a:r>
              <a:rPr lang="it-IT" sz="1800" dirty="0">
                <a:sym typeface="Wingdings" panose="05000000000000000000" pitchFamily="2" charset="2"/>
              </a:rPr>
              <a:t> 		 </a:t>
            </a:r>
            <a:r>
              <a:rPr lang="it-IT" sz="1800" dirty="0" smtClean="0">
                <a:sym typeface="Wingdings" panose="05000000000000000000" pitchFamily="2" charset="2"/>
              </a:rPr>
              <a:t>Assenza norme</a:t>
            </a:r>
            <a:endParaRPr lang="it-IT" sz="1800" dirty="0">
              <a:sym typeface="Wingdings" panose="05000000000000000000" pitchFamily="2" charset="2"/>
            </a:endParaRPr>
          </a:p>
          <a:p>
            <a:pPr lvl="1"/>
            <a:r>
              <a:rPr lang="it-IT" sz="1800" cap="small" dirty="0" smtClean="0">
                <a:sym typeface="Wingdings" panose="05000000000000000000" pitchFamily="2" charset="2"/>
              </a:rPr>
              <a:t>Regolamentare</a:t>
            </a:r>
            <a:r>
              <a:rPr lang="it-IT" sz="1800" dirty="0" smtClean="0">
                <a:sym typeface="Wingdings" panose="05000000000000000000" pitchFamily="2" charset="2"/>
              </a:rPr>
              <a:t>	 Sì doppio mandato</a:t>
            </a:r>
          </a:p>
          <a:p>
            <a:pPr lvl="1"/>
            <a:endParaRPr lang="it-IT" sz="1800" dirty="0">
              <a:sym typeface="Wingdings" panose="05000000000000000000" pitchFamily="2" charset="2"/>
            </a:endParaRPr>
          </a:p>
          <a:p>
            <a:r>
              <a:rPr lang="it-IT" sz="2000" u="sng" dirty="0"/>
              <a:t>Prassi dei club non </a:t>
            </a:r>
            <a:r>
              <a:rPr lang="it-IT" sz="2000" u="sng" dirty="0" smtClean="0"/>
              <a:t>omogenea</a:t>
            </a:r>
          </a:p>
          <a:p>
            <a:endParaRPr lang="it-IT" sz="2000" u="sng" dirty="0"/>
          </a:p>
          <a:p>
            <a:r>
              <a:rPr lang="it-IT" sz="2000" u="sng" dirty="0" smtClean="0"/>
              <a:t>Contratto </a:t>
            </a:r>
            <a:r>
              <a:rPr lang="it-IT" sz="2000" u="sng" dirty="0"/>
              <a:t>di rappresentanza club-procuratore</a:t>
            </a:r>
          </a:p>
          <a:p>
            <a:endParaRPr lang="it-IT" sz="2200" dirty="0">
              <a:sym typeface="Wingdings" panose="05000000000000000000" pitchFamily="2" charset="2"/>
            </a:endParaRPr>
          </a:p>
          <a:p>
            <a:pPr lvl="1"/>
            <a:endParaRPr lang="it-IT" sz="2400" dirty="0" smtClean="0"/>
          </a:p>
          <a:p>
            <a:endParaRPr lang="it-IT" sz="28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Mario Tenore – Maisto e </a:t>
            </a:r>
            <a:r>
              <a:rPr lang="en-GB" dirty="0" err="1"/>
              <a:t>associati</a:t>
            </a:r>
            <a:r>
              <a:rPr lang="en-GB" dirty="0"/>
              <a:t> (Milano)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A1200-1129-4F6A-ABB0-97847CB2414F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05543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Proposta di legge </a:t>
            </a:r>
            <a:br>
              <a:rPr lang="it-IT" dirty="0" smtClean="0"/>
            </a:br>
            <a:r>
              <a:rPr lang="it-IT" sz="3200" dirty="0" smtClean="0"/>
              <a:t>Atto n. 4365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000" u="sng" dirty="0" smtClean="0"/>
              <a:t>Premessa sulla modifica regolamentare </a:t>
            </a:r>
          </a:p>
          <a:p>
            <a:pPr lvl="1"/>
            <a:r>
              <a:rPr lang="it-IT" sz="1800" dirty="0"/>
              <a:t>«</a:t>
            </a:r>
            <a:r>
              <a:rPr lang="it-IT" sz="1800" i="1" dirty="0"/>
              <a:t>la Federazione italiana giuoco calcio (FIGC) ha adottato un nuovo Regolamento per i servizi di procuratore sportivo (in vigore dal 1° aprile 2015), nel quale non è stata riprodotta la citata norma che prevedeva il cosiddetto </a:t>
            </a:r>
            <a:r>
              <a:rPr lang="it-IT" sz="1800" i="1" dirty="0" smtClean="0"/>
              <a:t>«divieto </a:t>
            </a:r>
            <a:r>
              <a:rPr lang="it-IT" sz="1800" i="1" dirty="0"/>
              <a:t>del doppio </a:t>
            </a:r>
            <a:r>
              <a:rPr lang="it-IT" sz="1800" i="1" dirty="0" smtClean="0"/>
              <a:t>mandato</a:t>
            </a:r>
            <a:r>
              <a:rPr lang="it-IT" sz="1800" dirty="0" smtClean="0"/>
              <a:t>»</a:t>
            </a:r>
          </a:p>
          <a:p>
            <a:pPr lvl="1"/>
            <a:r>
              <a:rPr lang="it-IT" sz="1800" dirty="0" smtClean="0"/>
              <a:t>«[La tassazione del fringe benefit] </a:t>
            </a:r>
            <a:r>
              <a:rPr lang="it-IT" sz="1800" i="1" dirty="0" smtClean="0"/>
              <a:t>è apparsa non più giustificata in presenza di una possibile chiara regolamentazione contrattuale degli interessi</a:t>
            </a:r>
            <a:r>
              <a:rPr lang="it-IT" sz="1800" dirty="0" smtClean="0"/>
              <a:t>»</a:t>
            </a:r>
            <a:endParaRPr lang="it-IT" sz="1800" dirty="0"/>
          </a:p>
          <a:p>
            <a:r>
              <a:rPr lang="it-IT" sz="2000" u="sng" dirty="0" smtClean="0"/>
              <a:t>Finalità della proposta di legge</a:t>
            </a:r>
          </a:p>
          <a:p>
            <a:pPr lvl="1"/>
            <a:r>
              <a:rPr lang="it-IT" sz="1800" dirty="0" smtClean="0"/>
              <a:t>«</a:t>
            </a:r>
            <a:r>
              <a:rPr lang="it-IT" sz="1800" i="1" dirty="0" smtClean="0"/>
              <a:t>disciplinare in maniera chiara e uniforme le fattispecie connesse ai rapporti tra le società sportive e i procuratori nell’ambito delle trattative finalizzate alla stipulazione dei contratti di prestazione sportiva</a:t>
            </a:r>
            <a:r>
              <a:rPr lang="it-IT" sz="1800" dirty="0" smtClean="0"/>
              <a:t>»</a:t>
            </a:r>
            <a:endParaRPr lang="it-IT" sz="18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Mario Tenore – Maisto e </a:t>
            </a:r>
            <a:r>
              <a:rPr lang="en-GB" dirty="0" err="1"/>
              <a:t>associati</a:t>
            </a:r>
            <a:r>
              <a:rPr lang="en-GB" dirty="0"/>
              <a:t> (Milano)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A1200-1129-4F6A-ABB0-97847CB2414F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19171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Proposta di legge </a:t>
            </a:r>
            <a:br>
              <a:rPr lang="it-IT" dirty="0" smtClean="0"/>
            </a:br>
            <a:r>
              <a:rPr lang="it-IT" sz="3200" dirty="0" smtClean="0"/>
              <a:t>Atto n. 4365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dirty="0" smtClean="0"/>
              <a:t>Escluso fringe benefit in capo al calciatore</a:t>
            </a:r>
          </a:p>
          <a:p>
            <a:pPr lvl="1"/>
            <a:r>
              <a:rPr lang="it-IT" sz="2000" dirty="0" smtClean="0"/>
              <a:t>«</a:t>
            </a:r>
            <a:r>
              <a:rPr lang="it-IT" sz="2000" i="1" dirty="0" smtClean="0"/>
              <a:t>i compensi corrisposti dalle società sportive professionistiche per le prestazioni di intermediazione, assistenza e consulenza contrattuale connesse alla stipulazione di contratti con gli sportivi professionisti dirette all’ottenimento da parte della società di variazioni di tesseramento in entrata o in uscita ovvero di rinnovi contrattuali, nonché i compensi destinati a migliorare la prestazione dello sportivo professionista tesserato</a:t>
            </a:r>
            <a:r>
              <a:rPr lang="it-IT" sz="2000" dirty="0" smtClean="0"/>
              <a:t>»</a:t>
            </a:r>
            <a:endParaRPr lang="it-IT" sz="20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Mario Tenore – Maisto e </a:t>
            </a:r>
            <a:r>
              <a:rPr lang="en-GB" dirty="0" err="1"/>
              <a:t>associati</a:t>
            </a:r>
            <a:r>
              <a:rPr lang="en-GB" dirty="0"/>
              <a:t> (Milano)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A1200-1129-4F6A-ABB0-97847CB2414F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68570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 smtClean="0"/>
              <a:t>Proposta di legge - </a:t>
            </a:r>
            <a:r>
              <a:rPr lang="it-IT" sz="2800" dirty="0" smtClean="0"/>
              <a:t>Atto n. 4365</a:t>
            </a:r>
            <a:br>
              <a:rPr lang="it-IT" sz="2800" dirty="0" smtClean="0"/>
            </a:br>
            <a:r>
              <a:rPr lang="it-IT" sz="3200" dirty="0"/>
              <a:t>Riflessioni </a:t>
            </a:r>
            <a:r>
              <a:rPr lang="it-IT" sz="3200" dirty="0" smtClean="0"/>
              <a:t>conclusive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z="2400" dirty="0" smtClean="0"/>
          </a:p>
          <a:p>
            <a:r>
              <a:rPr lang="it-IT" sz="2400" dirty="0" smtClean="0"/>
              <a:t>Necessità di un intervento normativo</a:t>
            </a:r>
          </a:p>
          <a:p>
            <a:endParaRPr lang="it-IT" sz="2400" dirty="0" smtClean="0"/>
          </a:p>
          <a:p>
            <a:r>
              <a:rPr lang="it-IT" sz="2400" dirty="0" smtClean="0"/>
              <a:t>Dubbi interpretativi</a:t>
            </a:r>
          </a:p>
          <a:p>
            <a:endParaRPr lang="it-IT" sz="2400" dirty="0"/>
          </a:p>
          <a:p>
            <a:r>
              <a:rPr lang="it-IT" sz="2400" dirty="0" smtClean="0"/>
              <a:t>Verifiche fiscali in corso e passate?</a:t>
            </a:r>
          </a:p>
          <a:p>
            <a:pPr lvl="1"/>
            <a:endParaRPr lang="it-IT" sz="2000" dirty="0"/>
          </a:p>
          <a:p>
            <a:endParaRPr lang="it-IT" sz="2400" dirty="0" smtClean="0"/>
          </a:p>
          <a:p>
            <a:endParaRPr lang="it-IT" sz="2000" dirty="0"/>
          </a:p>
          <a:p>
            <a:endParaRPr lang="it-IT" sz="20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Mario Tenore – Maisto e </a:t>
            </a:r>
            <a:r>
              <a:rPr lang="en-GB" dirty="0" err="1"/>
              <a:t>associati</a:t>
            </a:r>
            <a:r>
              <a:rPr lang="en-GB" dirty="0"/>
              <a:t> (Milano)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A1200-1129-4F6A-ABB0-97847CB2414F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69139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1 Presentazione_Scuro">
  <a:themeElements>
    <a:clrScheme name="1_Studio.Sfondo Scuro.Nuov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Studio.Sfondo Scuro.Nuovo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587B7C"/>
        </a:solidFill>
        <a:ln w="1905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  <a:extLst/>
      </a:spPr>
      <a:bodyPr vert="horz" wrap="square" lIns="91440" tIns="45720" rIns="91440" bIns="45720" numCol="1" rtlCol="0" anchor="t" anchorCtr="0" compatLnSpc="1">
        <a:prstTxWarp prst="textNoShape">
          <a:avLst/>
        </a:prstTxWarp>
        <a:spAutoFit/>
      </a:bodyPr>
      <a:lstStyle>
        <a:defPPr marL="174625" marR="0" indent="-174625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99CCFF"/>
          </a:buClr>
          <a:buSzTx/>
          <a:buFontTx/>
          <a:buChar char="•"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</a:defRPr>
        </a:defPPr>
      </a:lstStyle>
    </a:spDef>
    <a:lnDef>
      <a:spPr bwMode="auto">
        <a:ln w="12700">
          <a:headEnd type="none" w="med" len="med"/>
          <a:tailEnd type="none" w="med" len="med"/>
        </a:ln>
        <a:extLst/>
      </a:spPr>
      <a:bodyPr/>
      <a:lstStyle/>
      <a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a:style>
    </a:lnDef>
  </a:objectDefaults>
  <a:extraClrSchemeLst>
    <a:extraClrScheme>
      <a:clrScheme name="1_Studio.Sfondo Scuro.Nuov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udio.Sfondo Scuro.Nuov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udio.Sfondo Scuro.Nuov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udio.Sfondo Scuro.Nuov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udio.Sfondo Scuro.Nuov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udio.Sfondo Scuro.Nuov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udio.Sfondo Scuro.Nuov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1 Presentazione_Scuro.potx" id="{DA6FEBCA-442D-439C-9624-0867E2E5A0AE}" vid="{1017A666-6A95-4E1C-9E77-B8F73FE972C5}"/>
    </a:ext>
  </a:ext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2011 Presentazione_Scuro</Template>
  <TotalTime>1445</TotalTime>
  <Words>715</Words>
  <Application>Microsoft Macintosh PowerPoint</Application>
  <PresentationFormat>On-screen Show (4:3)</PresentationFormat>
  <Paragraphs>100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Gill Sans</vt:lpstr>
      <vt:lpstr>Times New Roman</vt:lpstr>
      <vt:lpstr>Verdana</vt:lpstr>
      <vt:lpstr>Wingdings</vt:lpstr>
      <vt:lpstr>Arial</vt:lpstr>
      <vt:lpstr>2011 Presentazione_Scuro</vt:lpstr>
      <vt:lpstr>Dott. Mario Tenore</vt:lpstr>
      <vt:lpstr>Compensi corrisposti dai club ai procuratori</vt:lpstr>
      <vt:lpstr>Sviluppi normativi fiscali e regolamentari</vt:lpstr>
      <vt:lpstr>Fino al 1° gennaio 2014</vt:lpstr>
      <vt:lpstr>Fino al 1° gennaio 2014</vt:lpstr>
      <vt:lpstr>Fino al 1° gennaio 2014</vt:lpstr>
      <vt:lpstr>Proposta di legge  Atto n. 4365 </vt:lpstr>
      <vt:lpstr>Proposta di legge  Atto n. 4365</vt:lpstr>
      <vt:lpstr>Proposta di legge - Atto n. 4365 Riflessioni conclusive</vt:lpstr>
      <vt:lpstr>Dott. Mario Tenore</vt:lpstr>
    </vt:vector>
  </TitlesOfParts>
  <Company>Maisto e Associati</Company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Dott. Mario Tenore</dc:title>
  <dc:creator>Mario Tenore</dc:creator>
  <cp:lastModifiedBy>Salvatore Civale</cp:lastModifiedBy>
  <cp:revision>22</cp:revision>
  <dcterms:created xsi:type="dcterms:W3CDTF">2017-03-29T12:56:09Z</dcterms:created>
  <dcterms:modified xsi:type="dcterms:W3CDTF">2017-04-01T11:40:29Z</dcterms:modified>
</cp:coreProperties>
</file>